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  <p:sldMasterId id="214748366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Inter SemiBold"/>
      <p:regular r:id="rId21"/>
      <p:bold r:id="rId22"/>
      <p:italic r:id="rId23"/>
      <p:boldItalic r:id="rId24"/>
    </p:embeddedFont>
    <p:embeddedFont>
      <p:font typeface="Inter"/>
      <p:regular r:id="rId25"/>
      <p:bold r:id="rId26"/>
      <p:italic r:id="rId27"/>
      <p:boldItalic r:id="rId28"/>
    </p:embeddedFont>
    <p:embeddedFont>
      <p:font typeface="Bebas Neu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F25127A-6013-4E2B-BD68-400BF5F0ED33}">
  <a:tblStyle styleId="{5F25127A-6013-4E2B-BD68-400BF5F0ED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InterSemiBold-bold.fntdata"/><Relationship Id="rId21" Type="http://schemas.openxmlformats.org/officeDocument/2006/relationships/font" Target="fonts/InterSemiBold-regular.fntdata"/><Relationship Id="rId24" Type="http://schemas.openxmlformats.org/officeDocument/2006/relationships/font" Target="fonts/InterSemiBold-boldItalic.fntdata"/><Relationship Id="rId23" Type="http://schemas.openxmlformats.org/officeDocument/2006/relationships/font" Target="fonts/InterSemiBold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schemas.openxmlformats.org/officeDocument/2006/relationships/font" Target="fonts/Inter-boldItalic.fntdata"/><Relationship Id="rId27" Type="http://schemas.openxmlformats.org/officeDocument/2006/relationships/font" Target="fonts/Inter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BebasNeue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d73885e7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2dd73885e7b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21a2a6ad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e21a2a6ad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23acca70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e23acca70e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e23acca70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e23acca70e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21a2a6ad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e21a2a6ada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d7e85ef6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dd7e85ef67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d73885e7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dd73885e7b_0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d7e85ef67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dd7e85ef67_1_2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23acca70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e23acca70e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23acca70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e23acca70e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dd7e85ef67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dd7e85ef67_1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23acca70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e23acca70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212a291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e212a291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/>
          <p:nvPr/>
        </p:nvSpPr>
        <p:spPr>
          <a:xfrm>
            <a:off x="-5400" y="4028875"/>
            <a:ext cx="9144000" cy="1114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5"/>
          <p:cNvSpPr txBox="1"/>
          <p:nvPr>
            <p:ph type="ctrTitle"/>
          </p:nvPr>
        </p:nvSpPr>
        <p:spPr>
          <a:xfrm>
            <a:off x="342900" y="1065213"/>
            <a:ext cx="64287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993838" y="1848863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697138" y="57506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761988" y="1383738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5759957" y="1383738"/>
            <a:ext cx="2743200" cy="2057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>
            <a:off x="4744938" y="0"/>
            <a:ext cx="4399200" cy="5143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7"/>
          <p:cNvSpPr txBox="1"/>
          <p:nvPr>
            <p:ph type="title"/>
          </p:nvPr>
        </p:nvSpPr>
        <p:spPr>
          <a:xfrm>
            <a:off x="457194" y="655138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  <a:defRPr sz="25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457194" y="2428019"/>
            <a:ext cx="3886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325875" y="566956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739300" y="1643475"/>
            <a:ext cx="2019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3048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72" name="Google Shape;72;p18"/>
          <p:cNvSpPr txBox="1"/>
          <p:nvPr>
            <p:ph idx="2" type="body"/>
          </p:nvPr>
        </p:nvSpPr>
        <p:spPr>
          <a:xfrm>
            <a:off x="3313088" y="1610738"/>
            <a:ext cx="2019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3048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58300" y="44536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885213" y="3475094"/>
            <a:ext cx="2020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2979125" y="3475094"/>
            <a:ext cx="2021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/>
          <p:nvPr/>
        </p:nvSpPr>
        <p:spPr>
          <a:xfrm>
            <a:off x="-102675" y="0"/>
            <a:ext cx="92658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0"/>
          <p:cNvSpPr txBox="1"/>
          <p:nvPr>
            <p:ph type="title"/>
          </p:nvPr>
        </p:nvSpPr>
        <p:spPr>
          <a:xfrm>
            <a:off x="520425" y="477782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401652" y="641213"/>
            <a:ext cx="3678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  <a:defRPr b="1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5" name="Google Shape;85;p21"/>
          <p:cNvSpPr/>
          <p:nvPr>
            <p:ph idx="2" type="pic"/>
          </p:nvPr>
        </p:nvSpPr>
        <p:spPr>
          <a:xfrm>
            <a:off x="5119569" y="687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21"/>
          <p:cNvSpPr txBox="1"/>
          <p:nvPr>
            <p:ph idx="1" type="body"/>
          </p:nvPr>
        </p:nvSpPr>
        <p:spPr>
          <a:xfrm>
            <a:off x="869344" y="1597419"/>
            <a:ext cx="27432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42025" y="672338"/>
            <a:ext cx="5440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i="0" sz="4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52788" y="1440225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•"/>
              <a:defRPr i="0" sz="1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–"/>
              <a:defRPr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•"/>
              <a:defRPr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–"/>
              <a:defRPr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»"/>
              <a:defRPr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•"/>
              <a:defRPr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•"/>
              <a:defRPr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•"/>
              <a:defRPr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•"/>
              <a:defRPr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 rotWithShape="1">
          <a:blip r:embed="rId3">
            <a:alphaModFix/>
          </a:blip>
          <a:srcRect b="3477" l="32469" r="11558" t="40696"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/>
          <p:nvPr/>
        </p:nvSpPr>
        <p:spPr>
          <a:xfrm rot="-5400000">
            <a:off x="402122" y="-379553"/>
            <a:ext cx="5120930" cy="5925174"/>
          </a:xfrm>
          <a:custGeom>
            <a:rect b="b" l="l" r="r" t="t"/>
            <a:pathLst>
              <a:path extrusionOk="0" h="15800464" w="15173127">
                <a:moveTo>
                  <a:pt x="0" y="0"/>
                </a:moveTo>
                <a:lnTo>
                  <a:pt x="15173126" y="0"/>
                </a:lnTo>
                <a:lnTo>
                  <a:pt x="15173126" y="15800464"/>
                </a:lnTo>
                <a:lnTo>
                  <a:pt x="0" y="15800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000"/>
            </a:blip>
            <a:stretch>
              <a:fillRect b="0" l="0" r="-4129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2"/>
          <p:cNvSpPr/>
          <p:nvPr/>
        </p:nvSpPr>
        <p:spPr>
          <a:xfrm>
            <a:off x="5943544" y="407862"/>
            <a:ext cx="2494680" cy="5056117"/>
          </a:xfrm>
          <a:custGeom>
            <a:rect b="b" l="l" r="r" t="t"/>
            <a:pathLst>
              <a:path extrusionOk="0" h="10112233" w="4989361">
                <a:moveTo>
                  <a:pt x="0" y="0"/>
                </a:moveTo>
                <a:lnTo>
                  <a:pt x="4989361" y="0"/>
                </a:lnTo>
                <a:lnTo>
                  <a:pt x="4989361" y="10112233"/>
                </a:lnTo>
                <a:lnTo>
                  <a:pt x="0" y="10112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22"/>
          <p:cNvSpPr txBox="1"/>
          <p:nvPr/>
        </p:nvSpPr>
        <p:spPr>
          <a:xfrm>
            <a:off x="339388" y="1379013"/>
            <a:ext cx="52752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20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Odyssey</a:t>
            </a:r>
            <a:r>
              <a:rPr b="1" lang="es-419" sz="11200">
                <a:solidFill>
                  <a:srgbClr val="00FFA3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endParaRPr b="1" sz="11200">
              <a:solidFill>
                <a:srgbClr val="00FFA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7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5500">
                <a:solidFill>
                  <a:srgbClr val="00FFA3"/>
                </a:solidFill>
                <a:latin typeface="Bebas Neue"/>
                <a:ea typeface="Bebas Neue"/>
                <a:cs typeface="Bebas Neue"/>
                <a:sym typeface="Bebas Neue"/>
              </a:rPr>
              <a:t>para un viaje inolvidable </a:t>
            </a:r>
            <a:r>
              <a:rPr b="1" lang="es-419" sz="640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endParaRPr sz="700"/>
          </a:p>
        </p:txBody>
      </p:sp>
      <p:sp>
        <p:nvSpPr>
          <p:cNvPr id="96" name="Google Shape;96;p22"/>
          <p:cNvSpPr txBox="1"/>
          <p:nvPr/>
        </p:nvSpPr>
        <p:spPr>
          <a:xfrm>
            <a:off x="339410" y="4498866"/>
            <a:ext cx="5069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Rodrigo de la Blanca, Ken Igarashi Galindo, Jorge Saldaña, Ricardo Vicente Piubel, Esteban Velasquez Mariucci</a:t>
            </a:r>
            <a:endParaRPr b="1"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7" name="Google Shape;9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25" y="0"/>
            <a:ext cx="1089376" cy="108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3663" y="4465250"/>
            <a:ext cx="1714450" cy="5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" name="Google Shape;288;p31"/>
          <p:cNvGraphicFramePr/>
          <p:nvPr/>
        </p:nvGraphicFramePr>
        <p:xfrm>
          <a:off x="935988" y="242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{5F25127A-6013-4E2B-BD68-400BF5F0ED33}</a:tableStyleId>
              </a:tblPr>
              <a:tblGrid>
                <a:gridCol w="1532700"/>
                <a:gridCol w="5739325"/>
              </a:tblGrid>
              <a:tr h="3221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Nombre + ID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PE2E-01-Odyssey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21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Autores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Rodrigo de la Blanca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686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Objetivo(s) de Prueba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- Funciones del sistema</a:t>
                      </a:r>
                      <a:endParaRPr sz="10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- Sistema de comandos  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0544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Expectativas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- Acceso restringido a la base de datos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- Acceso restringido a datos personales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- Inmutación de datos del sistema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- Eficacia del acceso a funciones por el usuario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- Velocidad al subir y bajar datos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- Instrucciones claras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8232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Instrucciones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- Revisar package segments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- Revisión de acceso a instancias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- Conteo de saltos del usuario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- Tiempo del sistema al acceder a los datos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686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Requisitos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- Paquete sistema Odyssey</a:t>
                      </a:r>
                      <a:endParaRPr sz="10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- Base de datos actualizada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21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Tiempo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1 hora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43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Coste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€ 35/hora (salario/hora del encargado de documentación y calidad); 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5231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Resultado Obtenido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El proyecto fue un rotundo éxito, superando todas las expectativas previstas. El equipo cumplió completamente con los objetivos establecidos, logrando resultados excepcionales.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9" name="Google Shape;289;p31"/>
          <p:cNvSpPr txBox="1"/>
          <p:nvPr/>
        </p:nvSpPr>
        <p:spPr>
          <a:xfrm>
            <a:off x="3071988" y="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FICHA INTEGRACIÓN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7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32"/>
          <p:cNvGrpSpPr/>
          <p:nvPr/>
        </p:nvGrpSpPr>
        <p:grpSpPr>
          <a:xfrm>
            <a:off x="4572000" y="-90416"/>
            <a:ext cx="4572150" cy="5234085"/>
            <a:chOff x="0" y="-47625"/>
            <a:chExt cx="2408296" cy="2756958"/>
          </a:xfrm>
        </p:grpSpPr>
        <p:sp>
          <p:nvSpPr>
            <p:cNvPr id="295" name="Google Shape;295;p32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6" name="Google Shape;296;p32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7" name="Google Shape;297;p32"/>
          <p:cNvSpPr/>
          <p:nvPr/>
        </p:nvSpPr>
        <p:spPr>
          <a:xfrm>
            <a:off x="4572000" y="0"/>
            <a:ext cx="5143500" cy="5143500"/>
          </a:xfrm>
          <a:custGeom>
            <a:rect b="b" l="l" r="r" t="t"/>
            <a:pathLst>
              <a:path extrusionOk="0"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32"/>
          <p:cNvSpPr txBox="1"/>
          <p:nvPr/>
        </p:nvSpPr>
        <p:spPr>
          <a:xfrm>
            <a:off x="8739235" y="-485255"/>
            <a:ext cx="211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400">
                <a:solidFill>
                  <a:srgbClr val="00FFA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sz="700"/>
          </a:p>
        </p:txBody>
      </p:sp>
      <p:sp>
        <p:nvSpPr>
          <p:cNvPr id="299" name="Google Shape;299;p32"/>
          <p:cNvSpPr txBox="1"/>
          <p:nvPr/>
        </p:nvSpPr>
        <p:spPr>
          <a:xfrm>
            <a:off x="920642" y="328613"/>
            <a:ext cx="6972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5" y="0"/>
            <a:ext cx="1089376" cy="108186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2"/>
          <p:cNvSpPr txBox="1"/>
          <p:nvPr/>
        </p:nvSpPr>
        <p:spPr>
          <a:xfrm>
            <a:off x="920642" y="540638"/>
            <a:ext cx="6972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02" name="Google Shape;302;p32"/>
          <p:cNvSpPr txBox="1"/>
          <p:nvPr/>
        </p:nvSpPr>
        <p:spPr>
          <a:xfrm>
            <a:off x="2650050" y="253050"/>
            <a:ext cx="3843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es-419" sz="2400">
                <a:solidFill>
                  <a:srgbClr val="08A108"/>
                </a:solidFill>
                <a:latin typeface="Inter"/>
                <a:ea typeface="Inter"/>
                <a:cs typeface="Inter"/>
                <a:sym typeface="Inter"/>
              </a:rPr>
              <a:t>DEMO DEL </a:t>
            </a:r>
            <a:r>
              <a:rPr b="1" lang="es-419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PRODUCTO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3" name="Google Shape;303;p32"/>
          <p:cNvPicPr preferRelativeResize="0"/>
          <p:nvPr/>
        </p:nvPicPr>
        <p:blipFill rotWithShape="1">
          <a:blip r:embed="rId5">
            <a:alphaModFix/>
          </a:blip>
          <a:srcRect b="0" l="0" r="0" t="999"/>
          <a:stretch/>
        </p:blipFill>
        <p:spPr>
          <a:xfrm>
            <a:off x="1583876" y="1029950"/>
            <a:ext cx="5976250" cy="35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7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33"/>
          <p:cNvGrpSpPr/>
          <p:nvPr/>
        </p:nvGrpSpPr>
        <p:grpSpPr>
          <a:xfrm>
            <a:off x="4572000" y="-90416"/>
            <a:ext cx="4572150" cy="5234085"/>
            <a:chOff x="0" y="-47625"/>
            <a:chExt cx="2408296" cy="2756958"/>
          </a:xfrm>
        </p:grpSpPr>
        <p:sp>
          <p:nvSpPr>
            <p:cNvPr id="309" name="Google Shape;309;p33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10" name="Google Shape;310;p33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33"/>
          <p:cNvSpPr/>
          <p:nvPr/>
        </p:nvSpPr>
        <p:spPr>
          <a:xfrm>
            <a:off x="1241025" y="358300"/>
            <a:ext cx="6662100" cy="433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2" name="Google Shape;312;p33"/>
          <p:cNvSpPr/>
          <p:nvPr/>
        </p:nvSpPr>
        <p:spPr>
          <a:xfrm>
            <a:off x="1241025" y="358300"/>
            <a:ext cx="6660833" cy="4346258"/>
          </a:xfrm>
          <a:custGeom>
            <a:rect b="b" l="l" r="r" t="t"/>
            <a:pathLst>
              <a:path extrusionOk="0"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 b="0" l="0" r="0" t="0"/>
            </a:stretch>
          </a:blip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33"/>
          <p:cNvSpPr txBox="1"/>
          <p:nvPr/>
        </p:nvSpPr>
        <p:spPr>
          <a:xfrm>
            <a:off x="8739235" y="-485255"/>
            <a:ext cx="211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400">
                <a:solidFill>
                  <a:srgbClr val="00FFA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sz="700"/>
          </a:p>
        </p:txBody>
      </p:sp>
      <p:sp>
        <p:nvSpPr>
          <p:cNvPr id="314" name="Google Shape;314;p33"/>
          <p:cNvSpPr txBox="1"/>
          <p:nvPr/>
        </p:nvSpPr>
        <p:spPr>
          <a:xfrm>
            <a:off x="920642" y="328613"/>
            <a:ext cx="6972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315" name="Google Shape;3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5" y="0"/>
            <a:ext cx="1089376" cy="108186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/>
        </p:nvSpPr>
        <p:spPr>
          <a:xfrm>
            <a:off x="920642" y="540638"/>
            <a:ext cx="6972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17" name="Google Shape;317;p33"/>
          <p:cNvSpPr txBox="1"/>
          <p:nvPr/>
        </p:nvSpPr>
        <p:spPr>
          <a:xfrm>
            <a:off x="2274150" y="323750"/>
            <a:ext cx="4595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es-419" sz="2400">
                <a:solidFill>
                  <a:srgbClr val="00FFA3"/>
                </a:solidFill>
                <a:latin typeface="Inter"/>
                <a:ea typeface="Inter"/>
                <a:cs typeface="Inter"/>
                <a:sym typeface="Inter"/>
              </a:rPr>
              <a:t>CONCLUSIONES DEL</a:t>
            </a:r>
            <a:r>
              <a:rPr b="1" lang="es-419" sz="2400">
                <a:solidFill>
                  <a:srgbClr val="08A10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s-419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EQUIPO 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1556400" y="807750"/>
            <a:ext cx="3151200" cy="26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1. Desempeño del Proyecto: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Inter"/>
              <a:buChar char="●"/>
            </a:pPr>
            <a:r>
              <a:rPr lang="es-419" sz="1700">
                <a:latin typeface="Inter"/>
                <a:ea typeface="Inter"/>
                <a:cs typeface="Inter"/>
                <a:sym typeface="Inter"/>
              </a:rPr>
              <a:t>Funcional Alta.</a:t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Inter"/>
              <a:buChar char="●"/>
            </a:pPr>
            <a:r>
              <a:rPr lang="es-419" sz="1700">
                <a:latin typeface="Inter"/>
                <a:ea typeface="Inter"/>
                <a:cs typeface="Inter"/>
                <a:sym typeface="Inter"/>
              </a:rPr>
              <a:t>Utilidad Media.</a:t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Inter"/>
              <a:buChar char="●"/>
            </a:pPr>
            <a:r>
              <a:rPr lang="es-419" sz="1700">
                <a:latin typeface="Inter"/>
                <a:ea typeface="Inter"/>
                <a:cs typeface="Inter"/>
                <a:sym typeface="Inter"/>
              </a:rPr>
              <a:t>Precisión Media.</a:t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2. Impacto y Beneficios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Inter"/>
              <a:buChar char="●"/>
            </a:pPr>
            <a:r>
              <a:rPr lang="es-419" sz="1700">
                <a:latin typeface="Inter"/>
                <a:ea typeface="Inter"/>
                <a:cs typeface="Inter"/>
                <a:sym typeface="Inter"/>
              </a:rPr>
              <a:t>Ahorro de Tiempo.</a:t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Inter"/>
              <a:buChar char="●"/>
            </a:pPr>
            <a:r>
              <a:rPr lang="es-419" sz="1700">
                <a:latin typeface="Inter"/>
                <a:ea typeface="Inter"/>
                <a:cs typeface="Inter"/>
                <a:sym typeface="Inter"/>
              </a:rPr>
              <a:t>Optimización de Recursos.</a:t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Inter"/>
              <a:buChar char="●"/>
            </a:pPr>
            <a:r>
              <a:rPr lang="es-419" sz="1700">
                <a:latin typeface="Inter"/>
                <a:ea typeface="Inter"/>
                <a:cs typeface="Inter"/>
                <a:sym typeface="Inter"/>
              </a:rPr>
              <a:t>Comodidad y Experiencia del Usuario.</a:t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3. Retos y Soluciones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FFA3"/>
              </a:buClr>
              <a:buSzPts val="1700"/>
              <a:buFont typeface="Inter"/>
              <a:buChar char="●"/>
            </a:pPr>
            <a:r>
              <a:rPr lang="es-419" sz="1700">
                <a:latin typeface="Inter"/>
                <a:ea typeface="Inter"/>
                <a:cs typeface="Inter"/>
                <a:sym typeface="Inter"/>
              </a:rPr>
              <a:t>Desafíos Técnicos.</a:t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9" name="Google Shape;319;p33"/>
          <p:cNvSpPr txBox="1"/>
          <p:nvPr/>
        </p:nvSpPr>
        <p:spPr>
          <a:xfrm>
            <a:off x="4707600" y="843400"/>
            <a:ext cx="3195300" cy="26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4. Lecciones Aprendidas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Inter"/>
              <a:buChar char="●"/>
            </a:pPr>
            <a:r>
              <a:rPr lang="es-419" sz="1700">
                <a:latin typeface="Inter"/>
                <a:ea typeface="Inter"/>
                <a:cs typeface="Inter"/>
                <a:sym typeface="Inter"/>
              </a:rPr>
              <a:t>Trabajo en Equipo.</a:t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Inter"/>
              <a:buChar char="●"/>
            </a:pPr>
            <a:r>
              <a:rPr lang="es-419" sz="1700">
                <a:latin typeface="Inter"/>
                <a:ea typeface="Inter"/>
                <a:cs typeface="Inter"/>
                <a:sym typeface="Inter"/>
              </a:rPr>
              <a:t>Gestión del Proyecto.</a:t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5. Valoración Propia del Proyecto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Inter"/>
              <a:buChar char="●"/>
            </a:pPr>
            <a:r>
              <a:rPr lang="es-419" sz="1700">
                <a:latin typeface="Inter"/>
                <a:ea typeface="Inter"/>
                <a:cs typeface="Inter"/>
                <a:sym typeface="Inter"/>
              </a:rPr>
              <a:t>Satisfacción del Equipo.</a:t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Inter"/>
              <a:buChar char="●"/>
            </a:pPr>
            <a:r>
              <a:rPr lang="es-419" sz="1700">
                <a:latin typeface="Inter"/>
                <a:ea typeface="Inter"/>
                <a:cs typeface="Inter"/>
                <a:sym typeface="Inter"/>
              </a:rPr>
              <a:t>Mejoras Futuras.</a:t>
            </a:r>
            <a:endParaRPr sz="17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3">
            <a:alphaModFix/>
          </a:blip>
          <a:srcRect b="3477" l="32469" r="11558" t="40696"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/>
          <p:nvPr/>
        </p:nvSpPr>
        <p:spPr>
          <a:xfrm>
            <a:off x="19665" y="0"/>
            <a:ext cx="9137035" cy="5162425"/>
          </a:xfrm>
          <a:custGeom>
            <a:rect b="b" l="l" r="r" t="t"/>
            <a:pathLst>
              <a:path extrusionOk="0" h="18274070" w="18274070">
                <a:moveTo>
                  <a:pt x="0" y="0"/>
                </a:moveTo>
                <a:lnTo>
                  <a:pt x="18274070" y="0"/>
                </a:lnTo>
                <a:lnTo>
                  <a:pt x="18274070" y="18274069"/>
                </a:lnTo>
                <a:lnTo>
                  <a:pt x="0" y="18274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5000"/>
            </a:blip>
            <a:stretch>
              <a:fillRect b="-76859" l="0" r="0" t="0"/>
            </a:stretch>
          </a:blipFill>
          <a:ln>
            <a:noFill/>
          </a:ln>
        </p:spPr>
      </p:sp>
      <p:sp>
        <p:nvSpPr>
          <p:cNvPr id="326" name="Google Shape;326;p34"/>
          <p:cNvSpPr/>
          <p:nvPr/>
        </p:nvSpPr>
        <p:spPr>
          <a:xfrm>
            <a:off x="-28800" y="-4047150"/>
            <a:ext cx="14295037" cy="9213519"/>
          </a:xfrm>
          <a:custGeom>
            <a:rect b="b" l="l" r="r" t="t"/>
            <a:pathLst>
              <a:path extrusionOk="0" h="18427037" w="32674371">
                <a:moveTo>
                  <a:pt x="0" y="0"/>
                </a:moveTo>
                <a:lnTo>
                  <a:pt x="32674372" y="0"/>
                </a:lnTo>
                <a:lnTo>
                  <a:pt x="32674372" y="18427037"/>
                </a:lnTo>
                <a:lnTo>
                  <a:pt x="0" y="18427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34"/>
          <p:cNvSpPr/>
          <p:nvPr/>
        </p:nvSpPr>
        <p:spPr>
          <a:xfrm rot="10800000">
            <a:off x="48983" y="17657"/>
            <a:ext cx="9075355" cy="3297768"/>
          </a:xfrm>
          <a:custGeom>
            <a:rect b="b" l="l" r="r" t="t"/>
            <a:pathLst>
              <a:path extrusionOk="0" h="10552859" w="18712072">
                <a:moveTo>
                  <a:pt x="0" y="0"/>
                </a:moveTo>
                <a:lnTo>
                  <a:pt x="18712072" y="0"/>
                </a:lnTo>
                <a:lnTo>
                  <a:pt x="18712072" y="10552859"/>
                </a:lnTo>
                <a:lnTo>
                  <a:pt x="0" y="10552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p34"/>
          <p:cNvSpPr txBox="1"/>
          <p:nvPr/>
        </p:nvSpPr>
        <p:spPr>
          <a:xfrm>
            <a:off x="1992476" y="3099878"/>
            <a:ext cx="506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900">
                <a:solidFill>
                  <a:srgbClr val="00FFA3"/>
                </a:solidFill>
                <a:latin typeface="Bebas Neue"/>
                <a:ea typeface="Bebas Neue"/>
                <a:cs typeface="Bebas Neue"/>
                <a:sym typeface="Bebas Neue"/>
              </a:rPr>
              <a:t>¿Y tú, A dónde quieres ir? </a:t>
            </a:r>
            <a:endParaRPr sz="1200">
              <a:solidFill>
                <a:srgbClr val="00FFA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9" name="Google Shape;329;p34"/>
          <p:cNvSpPr txBox="1"/>
          <p:nvPr/>
        </p:nvSpPr>
        <p:spPr>
          <a:xfrm>
            <a:off x="2354587" y="2029081"/>
            <a:ext cx="443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900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Gracias</a:t>
            </a:r>
            <a:r>
              <a:rPr b="1" lang="es-419" sz="9000">
                <a:solidFill>
                  <a:srgbClr val="00FFA3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endParaRPr sz="700"/>
          </a:p>
        </p:txBody>
      </p:sp>
      <p:sp>
        <p:nvSpPr>
          <p:cNvPr id="330" name="Google Shape;330;p34"/>
          <p:cNvSpPr txBox="1"/>
          <p:nvPr/>
        </p:nvSpPr>
        <p:spPr>
          <a:xfrm>
            <a:off x="843853" y="288502"/>
            <a:ext cx="47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331" name="Google Shape;33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25" y="0"/>
            <a:ext cx="1089376" cy="108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7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/>
          <p:nvPr/>
        </p:nvSpPr>
        <p:spPr>
          <a:xfrm>
            <a:off x="1799721" y="617375"/>
            <a:ext cx="5544558" cy="454293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3"/>
          <p:cNvSpPr/>
          <p:nvPr/>
        </p:nvSpPr>
        <p:spPr>
          <a:xfrm>
            <a:off x="1799721" y="1180194"/>
            <a:ext cx="5544558" cy="454293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Google Shape;105;p23"/>
          <p:cNvGrpSpPr/>
          <p:nvPr/>
        </p:nvGrpSpPr>
        <p:grpSpPr>
          <a:xfrm>
            <a:off x="6975001" y="700855"/>
            <a:ext cx="308699" cy="287325"/>
            <a:chOff x="1813" y="0"/>
            <a:chExt cx="809173" cy="812800"/>
          </a:xfrm>
        </p:grpSpPr>
        <p:sp>
          <p:nvSpPr>
            <p:cNvPr id="106" name="Google Shape;106;p2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3"/>
          <p:cNvSpPr txBox="1"/>
          <p:nvPr/>
        </p:nvSpPr>
        <p:spPr>
          <a:xfrm>
            <a:off x="1978161" y="700850"/>
            <a:ext cx="48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0D224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PROBLEMA y SOLUCIÓN  (Ricardo)                           3</a:t>
            </a:r>
            <a:endParaRPr sz="700"/>
          </a:p>
        </p:txBody>
      </p:sp>
      <p:sp>
        <p:nvSpPr>
          <p:cNvPr id="109" name="Google Shape;109;p23"/>
          <p:cNvSpPr txBox="1"/>
          <p:nvPr/>
        </p:nvSpPr>
        <p:spPr>
          <a:xfrm>
            <a:off x="3958500" y="1307331"/>
            <a:ext cx="1227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10" name="Google Shape;110;p23"/>
          <p:cNvSpPr txBox="1"/>
          <p:nvPr/>
        </p:nvSpPr>
        <p:spPr>
          <a:xfrm>
            <a:off x="3650250" y="1352259"/>
            <a:ext cx="1843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11" name="Google Shape;111;p23"/>
          <p:cNvSpPr txBox="1"/>
          <p:nvPr/>
        </p:nvSpPr>
        <p:spPr>
          <a:xfrm>
            <a:off x="3295489" y="201038"/>
            <a:ext cx="255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5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Índice</a:t>
            </a:r>
            <a:endParaRPr sz="700"/>
          </a:p>
        </p:txBody>
      </p:sp>
      <p:cxnSp>
        <p:nvCxnSpPr>
          <p:cNvPr id="112" name="Google Shape;112;p23"/>
          <p:cNvCxnSpPr/>
          <p:nvPr/>
        </p:nvCxnSpPr>
        <p:spPr>
          <a:xfrm>
            <a:off x="7043850" y="844549"/>
            <a:ext cx="171000" cy="0"/>
          </a:xfrm>
          <a:prstGeom prst="straightConnector1">
            <a:avLst/>
          </a:prstGeom>
          <a:noFill/>
          <a:ln cap="flat" cmpd="sng" w="57150">
            <a:solidFill>
              <a:srgbClr val="F5F5F7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3" name="Google Shape;113;p23"/>
          <p:cNvSpPr/>
          <p:nvPr/>
        </p:nvSpPr>
        <p:spPr>
          <a:xfrm>
            <a:off x="1799721" y="1742563"/>
            <a:ext cx="5544558" cy="454293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3"/>
          <p:cNvSpPr txBox="1"/>
          <p:nvPr/>
        </p:nvSpPr>
        <p:spPr>
          <a:xfrm>
            <a:off x="3930300" y="1869695"/>
            <a:ext cx="1283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15" name="Google Shape;115;p23"/>
          <p:cNvSpPr txBox="1"/>
          <p:nvPr/>
        </p:nvSpPr>
        <p:spPr>
          <a:xfrm>
            <a:off x="3650250" y="1914627"/>
            <a:ext cx="1843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16" name="Google Shape;116;p23"/>
          <p:cNvSpPr/>
          <p:nvPr/>
        </p:nvSpPr>
        <p:spPr>
          <a:xfrm>
            <a:off x="1799721" y="2305219"/>
            <a:ext cx="5544558" cy="454293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3"/>
          <p:cNvSpPr txBox="1"/>
          <p:nvPr/>
        </p:nvSpPr>
        <p:spPr>
          <a:xfrm>
            <a:off x="4117650" y="2432356"/>
            <a:ext cx="90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18" name="Google Shape;118;p23"/>
          <p:cNvSpPr txBox="1"/>
          <p:nvPr/>
        </p:nvSpPr>
        <p:spPr>
          <a:xfrm>
            <a:off x="3650250" y="2477284"/>
            <a:ext cx="1843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19" name="Google Shape;119;p23"/>
          <p:cNvSpPr txBox="1"/>
          <p:nvPr/>
        </p:nvSpPr>
        <p:spPr>
          <a:xfrm>
            <a:off x="1978161" y="1266093"/>
            <a:ext cx="48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0D224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PERFILES DE USUARIOS</a:t>
            </a:r>
            <a:r>
              <a:rPr b="1" lang="es-419" sz="1600">
                <a:solidFill>
                  <a:srgbClr val="0D224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</a:t>
            </a:r>
            <a:r>
              <a:rPr b="1" lang="es-419" sz="1600">
                <a:solidFill>
                  <a:srgbClr val="0D224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(Ricardo)   </a:t>
            </a:r>
            <a:r>
              <a:rPr b="1" lang="es-419" sz="1600">
                <a:solidFill>
                  <a:srgbClr val="0D224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                     4</a:t>
            </a:r>
            <a:endParaRPr sz="700"/>
          </a:p>
        </p:txBody>
      </p:sp>
      <p:sp>
        <p:nvSpPr>
          <p:cNvPr id="120" name="Google Shape;120;p23"/>
          <p:cNvSpPr txBox="1"/>
          <p:nvPr/>
        </p:nvSpPr>
        <p:spPr>
          <a:xfrm>
            <a:off x="1949500" y="2402013"/>
            <a:ext cx="494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D224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ENTREGABLES y SITUACIÓN ECONÓMICA  (Jorge)   </a:t>
            </a:r>
            <a:r>
              <a:rPr b="1" lang="es-419" sz="1600">
                <a:solidFill>
                  <a:srgbClr val="0D224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  6</a:t>
            </a:r>
            <a:endParaRPr sz="700"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5" y="0"/>
            <a:ext cx="1089376" cy="108186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/>
          <p:nvPr/>
        </p:nvSpPr>
        <p:spPr>
          <a:xfrm>
            <a:off x="1799721" y="2853472"/>
            <a:ext cx="5544558" cy="454293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1978161" y="1820846"/>
            <a:ext cx="48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PLAN DE ODYSSEY  </a:t>
            </a:r>
            <a:r>
              <a:rPr b="1" lang="es-419" sz="1600">
                <a:solidFill>
                  <a:srgbClr val="0D224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(Ken)</a:t>
            </a:r>
            <a:r>
              <a:rPr b="1" lang="es-419" sz="16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</a:t>
            </a:r>
            <a:r>
              <a:rPr b="1" lang="es-419" sz="16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                                       5</a:t>
            </a:r>
            <a:endParaRPr b="1" sz="1600">
              <a:solidFill>
                <a:srgbClr val="0D224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4117650" y="2980609"/>
            <a:ext cx="90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25" name="Google Shape;125;p23"/>
          <p:cNvSpPr txBox="1"/>
          <p:nvPr/>
        </p:nvSpPr>
        <p:spPr>
          <a:xfrm>
            <a:off x="3650250" y="3025537"/>
            <a:ext cx="1843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26" name="Google Shape;126;p23"/>
          <p:cNvSpPr txBox="1"/>
          <p:nvPr/>
        </p:nvSpPr>
        <p:spPr>
          <a:xfrm>
            <a:off x="1978161" y="2934565"/>
            <a:ext cx="48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PROGRESIÓN DEL PROYECTO  </a:t>
            </a:r>
            <a:r>
              <a:rPr b="1" lang="es-419" sz="1600">
                <a:solidFill>
                  <a:srgbClr val="0D224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(Esteban)</a:t>
            </a:r>
            <a:r>
              <a:rPr b="1" lang="es-419" sz="16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           8</a:t>
            </a:r>
            <a:endParaRPr b="1" sz="1600">
              <a:solidFill>
                <a:srgbClr val="0D224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7" name="Google Shape;127;p23"/>
          <p:cNvSpPr/>
          <p:nvPr/>
        </p:nvSpPr>
        <p:spPr>
          <a:xfrm>
            <a:off x="1799721" y="3400163"/>
            <a:ext cx="5544558" cy="454293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/>
        </p:nvSpPr>
        <p:spPr>
          <a:xfrm>
            <a:off x="4117650" y="3527300"/>
            <a:ext cx="90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29" name="Google Shape;129;p23"/>
          <p:cNvSpPr txBox="1"/>
          <p:nvPr/>
        </p:nvSpPr>
        <p:spPr>
          <a:xfrm>
            <a:off x="3650250" y="3572228"/>
            <a:ext cx="1843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30" name="Google Shape;130;p23"/>
          <p:cNvSpPr txBox="1"/>
          <p:nvPr/>
        </p:nvSpPr>
        <p:spPr>
          <a:xfrm>
            <a:off x="1942600" y="3490909"/>
            <a:ext cx="49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RESULTADO DE LAS PRUEBAS  </a:t>
            </a:r>
            <a:r>
              <a:rPr b="1" lang="es-419" sz="1600">
                <a:solidFill>
                  <a:srgbClr val="0D224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(Rodrigo)</a:t>
            </a:r>
            <a:r>
              <a:rPr b="1" lang="es-419" sz="16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            9</a:t>
            </a:r>
            <a:endParaRPr b="1" sz="1600">
              <a:solidFill>
                <a:srgbClr val="0D224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1" name="Google Shape;131;p23"/>
          <p:cNvSpPr/>
          <p:nvPr/>
        </p:nvSpPr>
        <p:spPr>
          <a:xfrm>
            <a:off x="1799721" y="3950812"/>
            <a:ext cx="5544558" cy="454293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4117650" y="4077948"/>
            <a:ext cx="90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33" name="Google Shape;133;p23"/>
          <p:cNvSpPr txBox="1"/>
          <p:nvPr/>
        </p:nvSpPr>
        <p:spPr>
          <a:xfrm>
            <a:off x="3650250" y="4122877"/>
            <a:ext cx="1843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34" name="Google Shape;134;p23"/>
          <p:cNvSpPr txBox="1"/>
          <p:nvPr/>
        </p:nvSpPr>
        <p:spPr>
          <a:xfrm>
            <a:off x="1920800" y="4034297"/>
            <a:ext cx="4997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DEMO DEL PRODUCTO  </a:t>
            </a:r>
            <a:r>
              <a:rPr b="1" lang="es-419" sz="1600">
                <a:solidFill>
                  <a:srgbClr val="0D224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(Esteban)</a:t>
            </a:r>
            <a:r>
              <a:rPr b="1" lang="es-419" sz="16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</a:t>
            </a:r>
            <a:r>
              <a:rPr b="1" lang="es-419" sz="1600">
                <a:solidFill>
                  <a:srgbClr val="0D224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</a:t>
            </a:r>
            <a:r>
              <a:rPr b="1" lang="es-419" sz="16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                    11</a:t>
            </a:r>
            <a:endParaRPr b="1" sz="1600">
              <a:solidFill>
                <a:srgbClr val="0D224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8739235" y="-485255"/>
            <a:ext cx="211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400">
                <a:solidFill>
                  <a:srgbClr val="00FFA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sz="700"/>
          </a:p>
        </p:txBody>
      </p:sp>
      <p:sp>
        <p:nvSpPr>
          <p:cNvPr id="136" name="Google Shape;136;p23"/>
          <p:cNvSpPr/>
          <p:nvPr/>
        </p:nvSpPr>
        <p:spPr>
          <a:xfrm>
            <a:off x="1799721" y="4501462"/>
            <a:ext cx="5544558" cy="454293"/>
          </a:xfrm>
          <a:custGeom>
            <a:rect b="b" l="l" r="r" t="t"/>
            <a:pathLst>
              <a:path extrusionOk="0" h="200129" w="2263085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4117650" y="4628598"/>
            <a:ext cx="90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38" name="Google Shape;138;p23"/>
          <p:cNvSpPr txBox="1"/>
          <p:nvPr/>
        </p:nvSpPr>
        <p:spPr>
          <a:xfrm>
            <a:off x="3650250" y="4673527"/>
            <a:ext cx="1843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39" name="Google Shape;139;p23"/>
          <p:cNvSpPr txBox="1"/>
          <p:nvPr/>
        </p:nvSpPr>
        <p:spPr>
          <a:xfrm>
            <a:off x="1920800" y="4584949"/>
            <a:ext cx="4997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CONCLUSIONES DEL EQUIPO  </a:t>
            </a:r>
            <a:r>
              <a:rPr b="1" lang="es-419" sz="1600">
                <a:solidFill>
                  <a:srgbClr val="0D2243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(Esteban)</a:t>
            </a:r>
            <a:r>
              <a:rPr b="1" lang="es-419" sz="16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            12</a:t>
            </a:r>
            <a:endParaRPr b="1" sz="1600">
              <a:solidFill>
                <a:srgbClr val="0D224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140" name="Google Shape;140;p23"/>
          <p:cNvGrpSpPr/>
          <p:nvPr/>
        </p:nvGrpSpPr>
        <p:grpSpPr>
          <a:xfrm>
            <a:off x="6996151" y="1263692"/>
            <a:ext cx="308699" cy="287325"/>
            <a:chOff x="1813" y="0"/>
            <a:chExt cx="809173" cy="812800"/>
          </a:xfrm>
        </p:grpSpPr>
        <p:sp>
          <p:nvSpPr>
            <p:cNvPr id="141" name="Google Shape;141;p2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3" name="Google Shape;143;p23"/>
          <p:cNvCxnSpPr/>
          <p:nvPr/>
        </p:nvCxnSpPr>
        <p:spPr>
          <a:xfrm>
            <a:off x="7065000" y="1407386"/>
            <a:ext cx="171000" cy="0"/>
          </a:xfrm>
          <a:prstGeom prst="straightConnector1">
            <a:avLst/>
          </a:prstGeom>
          <a:noFill/>
          <a:ln cap="flat" cmpd="sng" w="57150">
            <a:solidFill>
              <a:srgbClr val="F5F5F7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44" name="Google Shape;144;p23"/>
          <p:cNvGrpSpPr/>
          <p:nvPr/>
        </p:nvGrpSpPr>
        <p:grpSpPr>
          <a:xfrm>
            <a:off x="6975001" y="1826030"/>
            <a:ext cx="308699" cy="287325"/>
            <a:chOff x="1813" y="0"/>
            <a:chExt cx="809173" cy="812800"/>
          </a:xfrm>
        </p:grpSpPr>
        <p:sp>
          <p:nvSpPr>
            <p:cNvPr id="145" name="Google Shape;145;p2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7" name="Google Shape;147;p23"/>
          <p:cNvCxnSpPr/>
          <p:nvPr/>
        </p:nvCxnSpPr>
        <p:spPr>
          <a:xfrm>
            <a:off x="7043850" y="1969724"/>
            <a:ext cx="171000" cy="0"/>
          </a:xfrm>
          <a:prstGeom prst="straightConnector1">
            <a:avLst/>
          </a:prstGeom>
          <a:noFill/>
          <a:ln cap="flat" cmpd="sng" w="57150">
            <a:solidFill>
              <a:srgbClr val="F5F5F7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48" name="Google Shape;148;p23"/>
          <p:cNvGrpSpPr/>
          <p:nvPr/>
        </p:nvGrpSpPr>
        <p:grpSpPr>
          <a:xfrm>
            <a:off x="6975001" y="2376292"/>
            <a:ext cx="308699" cy="287325"/>
            <a:chOff x="1813" y="0"/>
            <a:chExt cx="809173" cy="812800"/>
          </a:xfrm>
        </p:grpSpPr>
        <p:sp>
          <p:nvSpPr>
            <p:cNvPr id="149" name="Google Shape;149;p2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1" name="Google Shape;151;p23"/>
          <p:cNvCxnSpPr/>
          <p:nvPr/>
        </p:nvCxnSpPr>
        <p:spPr>
          <a:xfrm>
            <a:off x="7043850" y="2519986"/>
            <a:ext cx="171000" cy="0"/>
          </a:xfrm>
          <a:prstGeom prst="straightConnector1">
            <a:avLst/>
          </a:prstGeom>
          <a:noFill/>
          <a:ln cap="flat" cmpd="sng" w="57150">
            <a:solidFill>
              <a:srgbClr val="F5F5F7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52" name="Google Shape;152;p23"/>
          <p:cNvGrpSpPr/>
          <p:nvPr/>
        </p:nvGrpSpPr>
        <p:grpSpPr>
          <a:xfrm>
            <a:off x="6975001" y="2926042"/>
            <a:ext cx="308699" cy="287325"/>
            <a:chOff x="1813" y="0"/>
            <a:chExt cx="809173" cy="812800"/>
          </a:xfrm>
        </p:grpSpPr>
        <p:sp>
          <p:nvSpPr>
            <p:cNvPr id="153" name="Google Shape;153;p2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5" name="Google Shape;155;p23"/>
          <p:cNvCxnSpPr/>
          <p:nvPr/>
        </p:nvCxnSpPr>
        <p:spPr>
          <a:xfrm>
            <a:off x="7043850" y="3069736"/>
            <a:ext cx="171000" cy="0"/>
          </a:xfrm>
          <a:prstGeom prst="straightConnector1">
            <a:avLst/>
          </a:prstGeom>
          <a:noFill/>
          <a:ln cap="flat" cmpd="sng" w="57150">
            <a:solidFill>
              <a:srgbClr val="F5F5F7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56" name="Google Shape;156;p23"/>
          <p:cNvGrpSpPr/>
          <p:nvPr/>
        </p:nvGrpSpPr>
        <p:grpSpPr>
          <a:xfrm>
            <a:off x="6996151" y="3483655"/>
            <a:ext cx="308699" cy="287325"/>
            <a:chOff x="1813" y="0"/>
            <a:chExt cx="809173" cy="812800"/>
          </a:xfrm>
        </p:grpSpPr>
        <p:sp>
          <p:nvSpPr>
            <p:cNvPr id="157" name="Google Shape;157;p2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9" name="Google Shape;159;p23"/>
          <p:cNvCxnSpPr/>
          <p:nvPr/>
        </p:nvCxnSpPr>
        <p:spPr>
          <a:xfrm>
            <a:off x="7065000" y="3627349"/>
            <a:ext cx="171000" cy="0"/>
          </a:xfrm>
          <a:prstGeom prst="straightConnector1">
            <a:avLst/>
          </a:prstGeom>
          <a:noFill/>
          <a:ln cap="flat" cmpd="sng" w="57150">
            <a:solidFill>
              <a:srgbClr val="F5F5F7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60" name="Google Shape;160;p23"/>
          <p:cNvGrpSpPr/>
          <p:nvPr/>
        </p:nvGrpSpPr>
        <p:grpSpPr>
          <a:xfrm>
            <a:off x="6996151" y="4011167"/>
            <a:ext cx="308699" cy="287325"/>
            <a:chOff x="1813" y="0"/>
            <a:chExt cx="809173" cy="812800"/>
          </a:xfrm>
        </p:grpSpPr>
        <p:sp>
          <p:nvSpPr>
            <p:cNvPr id="161" name="Google Shape;161;p2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3" name="Google Shape;163;p23"/>
          <p:cNvCxnSpPr/>
          <p:nvPr/>
        </p:nvCxnSpPr>
        <p:spPr>
          <a:xfrm>
            <a:off x="7065000" y="4154861"/>
            <a:ext cx="171000" cy="0"/>
          </a:xfrm>
          <a:prstGeom prst="straightConnector1">
            <a:avLst/>
          </a:prstGeom>
          <a:noFill/>
          <a:ln cap="flat" cmpd="sng" w="57150">
            <a:solidFill>
              <a:srgbClr val="F5F5F7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64" name="Google Shape;164;p23"/>
          <p:cNvGrpSpPr/>
          <p:nvPr/>
        </p:nvGrpSpPr>
        <p:grpSpPr>
          <a:xfrm>
            <a:off x="6996151" y="4584955"/>
            <a:ext cx="308699" cy="287325"/>
            <a:chOff x="1813" y="0"/>
            <a:chExt cx="809173" cy="812800"/>
          </a:xfrm>
        </p:grpSpPr>
        <p:sp>
          <p:nvSpPr>
            <p:cNvPr id="165" name="Google Shape;165;p2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7" name="Google Shape;167;p23"/>
          <p:cNvCxnSpPr/>
          <p:nvPr/>
        </p:nvCxnSpPr>
        <p:spPr>
          <a:xfrm>
            <a:off x="7065000" y="4728649"/>
            <a:ext cx="171000" cy="0"/>
          </a:xfrm>
          <a:prstGeom prst="straightConnector1">
            <a:avLst/>
          </a:prstGeom>
          <a:noFill/>
          <a:ln cap="flat" cmpd="sng" w="57150">
            <a:solidFill>
              <a:srgbClr val="F5F5F7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7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/>
          <p:nvPr/>
        </p:nvSpPr>
        <p:spPr>
          <a:xfrm>
            <a:off x="-161250" y="-31762"/>
            <a:ext cx="5207021" cy="5207000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999" l="0" r="0" t="0"/>
            </a:stretch>
          </a:blipFill>
          <a:ln>
            <a:noFill/>
          </a:ln>
        </p:spPr>
      </p:sp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5" y="0"/>
            <a:ext cx="1089376" cy="108186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>
            <a:off x="4741375" y="-65200"/>
            <a:ext cx="4485451" cy="5208693"/>
          </a:xfrm>
          <a:custGeom>
            <a:rect b="b" l="l" r="r" t="t"/>
            <a:pathLst>
              <a:path extrusionOk="0" h="2709333" w="2408296">
                <a:moveTo>
                  <a:pt x="0" y="0"/>
                </a:moveTo>
                <a:lnTo>
                  <a:pt x="2408296" y="0"/>
                </a:lnTo>
                <a:lnTo>
                  <a:pt x="240829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5F5F7"/>
          </a:solidFill>
          <a:ln>
            <a:noFill/>
          </a:ln>
        </p:spPr>
      </p:sp>
      <p:sp>
        <p:nvSpPr>
          <p:cNvPr id="175" name="Google Shape;175;p24"/>
          <p:cNvSpPr txBox="1"/>
          <p:nvPr/>
        </p:nvSpPr>
        <p:spPr>
          <a:xfrm>
            <a:off x="5001431" y="218163"/>
            <a:ext cx="383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PROBLEMA y SOLUCIÓN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4887125" y="941800"/>
            <a:ext cx="40683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"/>
              <a:buChar char="-"/>
            </a:pPr>
            <a:r>
              <a:rPr lang="es-419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Para la creación de planes de viajes </a:t>
            </a:r>
            <a:r>
              <a:rPr b="1" lang="es-419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sencillos</a:t>
            </a:r>
            <a:r>
              <a:rPr lang="es-419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b="1" lang="es-419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rápidos </a:t>
            </a:r>
            <a:r>
              <a:rPr lang="es-419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 completamente </a:t>
            </a:r>
            <a:r>
              <a:rPr b="1" lang="es-419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personalizados y customizados</a:t>
            </a:r>
            <a:r>
              <a:rPr lang="es-419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ante las necesidades y preferencias del usuario viajero;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"/>
              <a:buChar char="-"/>
            </a:pPr>
            <a:r>
              <a:rPr lang="es-419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 aplicación podrá crear una serie de planes de viajes de los cuales el usuario podrá elegir;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"/>
              <a:buChar char="-"/>
            </a:pPr>
            <a:r>
              <a:rPr lang="es-419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Todos sus paquetes se podrán almacenar en su cuenta para futura visualización o cancelación;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"/>
              <a:buChar char="-"/>
            </a:pPr>
            <a:r>
              <a:rPr lang="es-419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Los proveedores podrán, del otro lado, ver todas las reservas de sus servicios hechas en los paquetes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"/>
              <a:buChar char="-"/>
            </a:pPr>
            <a:r>
              <a:rPr lang="es-419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El programa trabajará tanto con una </a:t>
            </a:r>
            <a:r>
              <a:rPr b="1" lang="es-419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base de datos de proveedores</a:t>
            </a:r>
            <a:r>
              <a:rPr lang="es-419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de bienes y servicios necesarios para los viajes (</a:t>
            </a:r>
            <a:r>
              <a:rPr lang="es-419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restauración</a:t>
            </a:r>
            <a:r>
              <a:rPr lang="es-419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guías, hoteles, …), como con una l</a:t>
            </a:r>
            <a:r>
              <a:rPr b="1" lang="es-419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ista de preferencias seleccionables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8739235" y="-485255"/>
            <a:ext cx="211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400">
                <a:solidFill>
                  <a:srgbClr val="00FFA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7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/>
        </p:nvSpPr>
        <p:spPr>
          <a:xfrm>
            <a:off x="4571995" y="88047"/>
            <a:ext cx="156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183" name="Google Shape;183;p25"/>
          <p:cNvGrpSpPr/>
          <p:nvPr/>
        </p:nvGrpSpPr>
        <p:grpSpPr>
          <a:xfrm>
            <a:off x="408709" y="309887"/>
            <a:ext cx="564966" cy="162590"/>
            <a:chOff x="0" y="-9525"/>
            <a:chExt cx="1506576" cy="433574"/>
          </a:xfrm>
        </p:grpSpPr>
        <p:sp>
          <p:nvSpPr>
            <p:cNvPr id="184" name="Google Shape;184;p25"/>
            <p:cNvSpPr txBox="1"/>
            <p:nvPr/>
          </p:nvSpPr>
          <p:spPr>
            <a:xfrm>
              <a:off x="0" y="-9525"/>
              <a:ext cx="14601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/>
            </a:p>
          </p:txBody>
        </p:sp>
        <p:sp>
          <p:nvSpPr>
            <p:cNvPr id="185" name="Google Shape;185;p25"/>
            <p:cNvSpPr txBox="1"/>
            <p:nvPr/>
          </p:nvSpPr>
          <p:spPr>
            <a:xfrm>
              <a:off x="1370076" y="136649"/>
              <a:ext cx="1365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5" y="0"/>
            <a:ext cx="1089376" cy="1081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25"/>
          <p:cNvGrpSpPr/>
          <p:nvPr/>
        </p:nvGrpSpPr>
        <p:grpSpPr>
          <a:xfrm>
            <a:off x="4572000" y="-90416"/>
            <a:ext cx="4572150" cy="5234085"/>
            <a:chOff x="0" y="-47625"/>
            <a:chExt cx="2408296" cy="2756958"/>
          </a:xfrm>
        </p:grpSpPr>
        <p:sp>
          <p:nvSpPr>
            <p:cNvPr id="188" name="Google Shape;188;p25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89" name="Google Shape;189;p25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25"/>
          <p:cNvSpPr/>
          <p:nvPr/>
        </p:nvSpPr>
        <p:spPr>
          <a:xfrm>
            <a:off x="4572000" y="0"/>
            <a:ext cx="5143500" cy="5143500"/>
          </a:xfrm>
          <a:custGeom>
            <a:rect b="b" l="l" r="r" t="t"/>
            <a:pathLst>
              <a:path extrusionOk="0"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25"/>
          <p:cNvSpPr txBox="1"/>
          <p:nvPr/>
        </p:nvSpPr>
        <p:spPr>
          <a:xfrm>
            <a:off x="1085854" y="348488"/>
            <a:ext cx="697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500">
                <a:solidFill>
                  <a:srgbClr val="08A108"/>
                </a:solidFill>
                <a:latin typeface="Inter"/>
                <a:ea typeface="Inter"/>
                <a:cs typeface="Inter"/>
                <a:sym typeface="Inter"/>
              </a:rPr>
              <a:t>PERFILES DE USUARIOS </a:t>
            </a:r>
            <a:r>
              <a:rPr b="1" lang="es-419" sz="2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 BENEFICIOS</a:t>
            </a:r>
            <a:endParaRPr b="1" sz="2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405395" y="2898487"/>
            <a:ext cx="1965300" cy="1358700"/>
          </a:xfrm>
          <a:prstGeom prst="rect">
            <a:avLst/>
          </a:prstGeom>
          <a:solidFill>
            <a:srgbClr val="F5F5F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" name="Google Shape;193;p25"/>
          <p:cNvSpPr/>
          <p:nvPr/>
        </p:nvSpPr>
        <p:spPr>
          <a:xfrm>
            <a:off x="405395" y="2340150"/>
            <a:ext cx="1965300" cy="558300"/>
          </a:xfrm>
          <a:prstGeom prst="rect">
            <a:avLst/>
          </a:prstGeom>
          <a:solidFill>
            <a:srgbClr val="10254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405381" y="4257447"/>
            <a:ext cx="1965300" cy="391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0254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569152" y="2361060"/>
            <a:ext cx="1637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Empresa</a:t>
            </a:r>
            <a:endParaRPr b="1" sz="15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Desarrolladora</a:t>
            </a:r>
            <a:endParaRPr b="1" sz="150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342176" y="3101495"/>
            <a:ext cx="196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01600" lvl="1" marL="1905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000"/>
              <a:buFont typeface="Arial"/>
              <a:buChar char="•"/>
            </a:pPr>
            <a:r>
              <a:rPr b="0" i="0" lang="es-419" sz="1000" u="none" cap="none" strike="noStrike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Inic</a:t>
            </a:r>
            <a:r>
              <a:rPr lang="es-419" sz="1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ializa y demanda el proyecto, y permite la comunicación entre equipos</a:t>
            </a:r>
            <a:endParaRPr sz="10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01600" lvl="1" marL="1905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000"/>
              <a:buFont typeface="Inter"/>
              <a:buChar char="•"/>
            </a:pPr>
            <a:r>
              <a:rPr b="1" lang="es-419" sz="1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Beneficio</a:t>
            </a:r>
            <a:r>
              <a:rPr lang="es-419" sz="100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: recaudación monetaria y reseñas de parte de los viajeros</a:t>
            </a:r>
            <a:endParaRPr sz="10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7" name="Google Shape;197;p25"/>
          <p:cNvSpPr/>
          <p:nvPr/>
        </p:nvSpPr>
        <p:spPr>
          <a:xfrm>
            <a:off x="2586263" y="2889300"/>
            <a:ext cx="1875600" cy="1374600"/>
          </a:xfrm>
          <a:prstGeom prst="rect">
            <a:avLst/>
          </a:prstGeom>
          <a:solidFill>
            <a:srgbClr val="F5F5F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2586263" y="2340150"/>
            <a:ext cx="1875600" cy="549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2595725" y="4263875"/>
            <a:ext cx="1875600" cy="3849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2742575" y="2499163"/>
            <a:ext cx="156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Proveedores</a:t>
            </a:r>
            <a:endParaRPr b="1" sz="1500">
              <a:solidFill>
                <a:srgbClr val="0D224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2533553" y="3114813"/>
            <a:ext cx="1875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01600" lvl="1" marL="1905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s-419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Forman parte de la empresa para ofrecer sus servicios a los viajeros;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01600" lvl="1" marL="1905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b="1" lang="es-419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Beneficio</a:t>
            </a:r>
            <a:r>
              <a:rPr lang="es-419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parte de la recaudación monetaria, sponsors</a:t>
            </a:r>
            <a:endParaRPr sz="10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4680595" y="2912500"/>
            <a:ext cx="1875600" cy="1374600"/>
          </a:xfrm>
          <a:prstGeom prst="rect">
            <a:avLst/>
          </a:prstGeom>
          <a:solidFill>
            <a:srgbClr val="F5F5F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4680595" y="2360675"/>
            <a:ext cx="1875600" cy="549000"/>
          </a:xfrm>
          <a:prstGeom prst="rect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4680595" y="4263875"/>
            <a:ext cx="1875600" cy="3849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9E9E9E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4775695" y="2394263"/>
            <a:ext cx="1685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Super-Usuarios</a:t>
            </a:r>
            <a:endParaRPr b="1" sz="15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(Desarrolladores)</a:t>
            </a:r>
            <a:endParaRPr b="1" sz="1500">
              <a:solidFill>
                <a:srgbClr val="0D224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4740687" y="3275225"/>
            <a:ext cx="163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01600" lvl="1" marL="1905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s-419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Acceden al código del software para editarlo y programarlo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01600" lvl="1" marL="1905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•"/>
            </a:pPr>
            <a:r>
              <a:rPr b="1" lang="es-419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Beneficio</a:t>
            </a:r>
            <a:r>
              <a:rPr lang="es-419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sueldo</a:t>
            </a:r>
            <a:endParaRPr sz="100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6790938" y="2912499"/>
            <a:ext cx="1875600" cy="1336500"/>
          </a:xfrm>
          <a:prstGeom prst="rect">
            <a:avLst/>
          </a:prstGeom>
          <a:solidFill>
            <a:srgbClr val="F5F5F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6790938" y="2360675"/>
            <a:ext cx="1875600" cy="549000"/>
          </a:xfrm>
          <a:prstGeom prst="rect">
            <a:avLst/>
          </a:prstGeom>
          <a:solidFill>
            <a:srgbClr val="08A10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6790925" y="4251825"/>
            <a:ext cx="1875600" cy="3849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08A10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6947238" y="2537066"/>
            <a:ext cx="156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Viajeros</a:t>
            </a:r>
            <a:endParaRPr b="1" sz="1500">
              <a:solidFill>
                <a:srgbClr val="0D224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6461100" y="3192250"/>
            <a:ext cx="2199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1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s-419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Instalan la aplicación para consumirla y usar todas sus funciones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77800" lvl="1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•"/>
            </a:pPr>
            <a:r>
              <a:rPr b="1" lang="es-419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Beneficio</a:t>
            </a:r>
            <a:r>
              <a:rPr lang="es-419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funciones de la aplicación a través de su uso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12" name="Google Shape;212;p25"/>
          <p:cNvGrpSpPr/>
          <p:nvPr/>
        </p:nvGrpSpPr>
        <p:grpSpPr>
          <a:xfrm>
            <a:off x="964600" y="1344463"/>
            <a:ext cx="846900" cy="846900"/>
            <a:chOff x="920150" y="1359188"/>
            <a:chExt cx="846900" cy="846900"/>
          </a:xfrm>
        </p:grpSpPr>
        <p:sp>
          <p:nvSpPr>
            <p:cNvPr id="213" name="Google Shape;213;p25"/>
            <p:cNvSpPr/>
            <p:nvPr/>
          </p:nvSpPr>
          <p:spPr>
            <a:xfrm>
              <a:off x="920150" y="1359188"/>
              <a:ext cx="846900" cy="846900"/>
            </a:xfrm>
            <a:prstGeom prst="ellipse">
              <a:avLst/>
            </a:prstGeom>
            <a:solidFill>
              <a:srgbClr val="0D2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214" name="Google Shape;214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35825" y="1474850"/>
              <a:ext cx="615600" cy="615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p25"/>
          <p:cNvSpPr/>
          <p:nvPr/>
        </p:nvSpPr>
        <p:spPr>
          <a:xfrm>
            <a:off x="3110075" y="1346313"/>
            <a:ext cx="846900" cy="8469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6" name="Google Shape;216;p25"/>
          <p:cNvSpPr/>
          <p:nvPr/>
        </p:nvSpPr>
        <p:spPr>
          <a:xfrm>
            <a:off x="7305288" y="1359188"/>
            <a:ext cx="846900" cy="846900"/>
          </a:xfrm>
          <a:prstGeom prst="ellipse">
            <a:avLst/>
          </a:prstGeom>
          <a:solidFill>
            <a:srgbClr val="08A1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17" name="Google Shape;217;p25"/>
          <p:cNvGrpSpPr/>
          <p:nvPr/>
        </p:nvGrpSpPr>
        <p:grpSpPr>
          <a:xfrm>
            <a:off x="5194945" y="1359188"/>
            <a:ext cx="846900" cy="846900"/>
            <a:chOff x="5176588" y="1359188"/>
            <a:chExt cx="846900" cy="846900"/>
          </a:xfrm>
        </p:grpSpPr>
        <p:sp>
          <p:nvSpPr>
            <p:cNvPr id="218" name="Google Shape;218;p25"/>
            <p:cNvSpPr/>
            <p:nvPr/>
          </p:nvSpPr>
          <p:spPr>
            <a:xfrm>
              <a:off x="5176588" y="1359188"/>
              <a:ext cx="846900" cy="846900"/>
            </a:xfrm>
            <a:prstGeom prst="ellipse">
              <a:avLst/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219" name="Google Shape;219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28950" y="1474850"/>
              <a:ext cx="615600" cy="615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0" name="Google Shape;22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0938" y="1461975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5725" y="1450200"/>
            <a:ext cx="61560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>
            <a:off x="8739235" y="-485255"/>
            <a:ext cx="211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400">
                <a:solidFill>
                  <a:srgbClr val="00FFA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7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/>
        </p:nvSpPr>
        <p:spPr>
          <a:xfrm>
            <a:off x="8739235" y="-485255"/>
            <a:ext cx="211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400">
                <a:solidFill>
                  <a:srgbClr val="00FFA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sz="700"/>
          </a:p>
        </p:txBody>
      </p:sp>
      <p:sp>
        <p:nvSpPr>
          <p:cNvPr id="228" name="Google Shape;228;p26"/>
          <p:cNvSpPr/>
          <p:nvPr/>
        </p:nvSpPr>
        <p:spPr>
          <a:xfrm>
            <a:off x="4572000" y="0"/>
            <a:ext cx="5143500" cy="5143500"/>
          </a:xfrm>
          <a:custGeom>
            <a:rect b="b" l="l" r="r" t="t"/>
            <a:pathLst>
              <a:path extrusionOk="0"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26"/>
          <p:cNvSpPr txBox="1"/>
          <p:nvPr/>
        </p:nvSpPr>
        <p:spPr>
          <a:xfrm>
            <a:off x="920642" y="328613"/>
            <a:ext cx="6972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230" name="Google Shape;230;p26"/>
          <p:cNvGrpSpPr/>
          <p:nvPr/>
        </p:nvGrpSpPr>
        <p:grpSpPr>
          <a:xfrm>
            <a:off x="-46700" y="-90425"/>
            <a:ext cx="9190780" cy="5234085"/>
            <a:chOff x="0" y="-47625"/>
            <a:chExt cx="2408296" cy="2756958"/>
          </a:xfrm>
        </p:grpSpPr>
        <p:sp>
          <p:nvSpPr>
            <p:cNvPr id="231" name="Google Shape;231;p26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32" name="Google Shape;232;p26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3" name="Google Shape;2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5" y="0"/>
            <a:ext cx="1089376" cy="108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 rotWithShape="1">
          <a:blip r:embed="rId5">
            <a:alphaModFix/>
          </a:blip>
          <a:srcRect b="0" l="1804" r="1717" t="16513"/>
          <a:stretch/>
        </p:blipFill>
        <p:spPr>
          <a:xfrm>
            <a:off x="1222325" y="1013450"/>
            <a:ext cx="6699351" cy="38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1085854" y="233138"/>
            <a:ext cx="6972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500">
                <a:solidFill>
                  <a:srgbClr val="08A108"/>
                </a:solidFill>
                <a:latin typeface="Inter"/>
                <a:ea typeface="Inter"/>
                <a:cs typeface="Inter"/>
                <a:sym typeface="Inter"/>
              </a:rPr>
              <a:t>PLAN DE </a:t>
            </a:r>
            <a:r>
              <a:rPr b="1" lang="es-419" sz="2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ODYSSEY</a:t>
            </a:r>
            <a:endParaRPr b="1" sz="2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PROYECTO DE TIPO SECUENCIAL</a:t>
            </a:r>
            <a:endParaRPr b="1"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0" y="0"/>
            <a:ext cx="9155430" cy="5143500"/>
          </a:xfrm>
          <a:custGeom>
            <a:rect b="b" l="l" r="r" t="t"/>
            <a:pathLst>
              <a:path extrusionOk="0"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7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27"/>
          <p:cNvGrpSpPr/>
          <p:nvPr/>
        </p:nvGrpSpPr>
        <p:grpSpPr>
          <a:xfrm>
            <a:off x="4572000" y="-90416"/>
            <a:ext cx="4572150" cy="5234085"/>
            <a:chOff x="0" y="-47625"/>
            <a:chExt cx="2408296" cy="2756958"/>
          </a:xfrm>
        </p:grpSpPr>
        <p:sp>
          <p:nvSpPr>
            <p:cNvPr id="242" name="Google Shape;242;p27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43" name="Google Shape;243;p27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27"/>
          <p:cNvSpPr/>
          <p:nvPr/>
        </p:nvSpPr>
        <p:spPr>
          <a:xfrm>
            <a:off x="4572000" y="0"/>
            <a:ext cx="5143500" cy="5143500"/>
          </a:xfrm>
          <a:custGeom>
            <a:rect b="b" l="l" r="r" t="t"/>
            <a:pathLst>
              <a:path extrusionOk="0"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27"/>
          <p:cNvSpPr txBox="1"/>
          <p:nvPr/>
        </p:nvSpPr>
        <p:spPr>
          <a:xfrm>
            <a:off x="8739235" y="-485255"/>
            <a:ext cx="211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400">
                <a:solidFill>
                  <a:srgbClr val="00FFA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sz="700"/>
          </a:p>
        </p:txBody>
      </p:sp>
      <p:sp>
        <p:nvSpPr>
          <p:cNvPr id="246" name="Google Shape;246;p27"/>
          <p:cNvSpPr txBox="1"/>
          <p:nvPr/>
        </p:nvSpPr>
        <p:spPr>
          <a:xfrm>
            <a:off x="920642" y="328613"/>
            <a:ext cx="6972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5" y="0"/>
            <a:ext cx="1089376" cy="108186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 txBox="1"/>
          <p:nvPr/>
        </p:nvSpPr>
        <p:spPr>
          <a:xfrm>
            <a:off x="920642" y="540638"/>
            <a:ext cx="6972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aphicFrame>
        <p:nvGraphicFramePr>
          <p:cNvPr id="249" name="Google Shape;249;p27"/>
          <p:cNvGraphicFramePr/>
          <p:nvPr/>
        </p:nvGraphicFramePr>
        <p:xfrm>
          <a:off x="528050" y="115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{5F25127A-6013-4E2B-BD68-400BF5F0ED33}</a:tableStyleId>
              </a:tblPr>
              <a:tblGrid>
                <a:gridCol w="974350"/>
                <a:gridCol w="2623700"/>
              </a:tblGrid>
              <a:tr h="599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200">
                          <a:solidFill>
                            <a:srgbClr val="08A108"/>
                          </a:solidFill>
                        </a:rPr>
                        <a:t>Tipos de Proveedor</a:t>
                      </a:r>
                      <a:endParaRPr sz="1200">
                        <a:solidFill>
                          <a:srgbClr val="08A108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200">
                          <a:solidFill>
                            <a:srgbClr val="08A108"/>
                          </a:solidFill>
                        </a:rPr>
                        <a:t>Ejemplos de Proveedores</a:t>
                      </a:r>
                      <a:endParaRPr sz="1200">
                        <a:solidFill>
                          <a:srgbClr val="08A108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08A108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6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Aerolíneas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900"/>
                        <a:t>Air France, Iberia, Alitalia, Lufthansa, Eurowings, Avianca</a:t>
                      </a:r>
                      <a:endParaRPr b="1" sz="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900"/>
                        <a:t>Restauración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900"/>
                        <a:t>Trattoria Gusto, McDonald's, Oliveira Restaurante, Luc Bernard's, Luc Bernard's</a:t>
                      </a:r>
                      <a:endParaRPr b="1" sz="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900"/>
                        <a:t>Guías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900"/>
                        <a:t>Berlín Guides, Sophie Leroy, Munich Guides, Tours Madrid, Carlos Tours</a:t>
                      </a:r>
                      <a:endParaRPr b="1" sz="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900"/>
                        <a:t>Hospedaje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900"/>
                        <a:t>Marriott Madrid, Hilton Rome, Hilton Munich</a:t>
                      </a:r>
                      <a:endParaRPr b="1" sz="9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0" name="Google Shape;250;p27"/>
          <p:cNvSpPr txBox="1"/>
          <p:nvPr/>
        </p:nvSpPr>
        <p:spPr>
          <a:xfrm>
            <a:off x="2082750" y="256875"/>
            <a:ext cx="4978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es-419" sz="2400">
                <a:solidFill>
                  <a:srgbClr val="08A108"/>
                </a:solidFill>
                <a:latin typeface="Inter"/>
                <a:ea typeface="Inter"/>
                <a:cs typeface="Inter"/>
                <a:sym typeface="Inter"/>
              </a:rPr>
              <a:t>ENTREGABLES </a:t>
            </a:r>
            <a:r>
              <a:rPr b="1" lang="es-419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DEL PROYECTO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1" name="Google Shape;251;p27"/>
          <p:cNvPicPr preferRelativeResize="0"/>
          <p:nvPr/>
        </p:nvPicPr>
        <p:blipFill rotWithShape="1">
          <a:blip r:embed="rId5">
            <a:alphaModFix/>
          </a:blip>
          <a:srcRect b="43760" l="0" r="42912" t="0"/>
          <a:stretch/>
        </p:blipFill>
        <p:spPr>
          <a:xfrm>
            <a:off x="5141175" y="1658195"/>
            <a:ext cx="3598052" cy="1736876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2" name="Google Shape;252;p27"/>
          <p:cNvPicPr preferRelativeResize="0"/>
          <p:nvPr/>
        </p:nvPicPr>
        <p:blipFill rotWithShape="1">
          <a:blip r:embed="rId6">
            <a:alphaModFix/>
          </a:blip>
          <a:srcRect b="39773" l="0" r="28227" t="0"/>
          <a:stretch/>
        </p:blipFill>
        <p:spPr>
          <a:xfrm>
            <a:off x="5581450" y="1139088"/>
            <a:ext cx="3303951" cy="1736874"/>
          </a:xfrm>
          <a:prstGeom prst="rect">
            <a:avLst/>
          </a:prstGeom>
          <a:noFill/>
          <a:ln cap="flat" cmpd="sng" w="19050">
            <a:solidFill>
              <a:srgbClr val="00FFA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3" name="Google Shape;253;p27"/>
          <p:cNvSpPr txBox="1"/>
          <p:nvPr/>
        </p:nvSpPr>
        <p:spPr>
          <a:xfrm>
            <a:off x="6624125" y="807750"/>
            <a:ext cx="12186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Código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6133000" y="3965013"/>
            <a:ext cx="1525200" cy="538200"/>
          </a:xfrm>
          <a:prstGeom prst="rect">
            <a:avLst/>
          </a:prstGeom>
          <a:solidFill>
            <a:srgbClr val="08A10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Guía Proveedores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1502400" y="3964988"/>
            <a:ext cx="1525200" cy="538200"/>
          </a:xfrm>
          <a:prstGeom prst="rect">
            <a:avLst/>
          </a:prstGeom>
          <a:solidFill>
            <a:srgbClr val="08A10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Inter"/>
                <a:ea typeface="Inter"/>
                <a:cs typeface="Inter"/>
                <a:sym typeface="Inter"/>
              </a:rPr>
              <a:t>Guia Viajeros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7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8"/>
          <p:cNvGrpSpPr/>
          <p:nvPr/>
        </p:nvGrpSpPr>
        <p:grpSpPr>
          <a:xfrm>
            <a:off x="4572000" y="-90416"/>
            <a:ext cx="4572150" cy="5234085"/>
            <a:chOff x="0" y="-47625"/>
            <a:chExt cx="2408296" cy="2756958"/>
          </a:xfrm>
        </p:grpSpPr>
        <p:sp>
          <p:nvSpPr>
            <p:cNvPr id="261" name="Google Shape;261;p28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2" name="Google Shape;262;p28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28"/>
          <p:cNvSpPr/>
          <p:nvPr/>
        </p:nvSpPr>
        <p:spPr>
          <a:xfrm>
            <a:off x="4572000" y="37800"/>
            <a:ext cx="5143500" cy="5143500"/>
          </a:xfrm>
          <a:custGeom>
            <a:rect b="b" l="l" r="r" t="t"/>
            <a:pathLst>
              <a:path extrusionOk="0"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28"/>
          <p:cNvSpPr txBox="1"/>
          <p:nvPr/>
        </p:nvSpPr>
        <p:spPr>
          <a:xfrm>
            <a:off x="696191" y="4260113"/>
            <a:ext cx="1170900" cy="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65" name="Google Shape;265;p28"/>
          <p:cNvSpPr txBox="1"/>
          <p:nvPr/>
        </p:nvSpPr>
        <p:spPr>
          <a:xfrm>
            <a:off x="8739235" y="-485255"/>
            <a:ext cx="211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400">
                <a:solidFill>
                  <a:srgbClr val="00FFA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sz="700"/>
          </a:p>
        </p:txBody>
      </p:sp>
      <p:sp>
        <p:nvSpPr>
          <p:cNvPr id="266" name="Google Shape;266;p28"/>
          <p:cNvSpPr txBox="1"/>
          <p:nvPr/>
        </p:nvSpPr>
        <p:spPr>
          <a:xfrm>
            <a:off x="920642" y="328613"/>
            <a:ext cx="6972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67" name="Google Shape;2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5" y="0"/>
            <a:ext cx="1089376" cy="108186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 txBox="1"/>
          <p:nvPr>
            <p:ph idx="4294967295" type="subTitle"/>
          </p:nvPr>
        </p:nvSpPr>
        <p:spPr>
          <a:xfrm>
            <a:off x="1031700" y="97500"/>
            <a:ext cx="7080600" cy="7926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100">
                <a:solidFill>
                  <a:srgbClr val="08A108"/>
                </a:solidFill>
              </a:rPr>
              <a:t>ESTIMACIONES INICIALES </a:t>
            </a:r>
            <a:endParaRPr b="1" sz="2100">
              <a:solidFill>
                <a:srgbClr val="08A108"/>
              </a:solidFill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100"/>
              <a:t>vs. </a:t>
            </a:r>
            <a:endParaRPr b="1" sz="2100"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100"/>
              <a:t>SITUACIÓN FINAL</a:t>
            </a:r>
            <a:endParaRPr b="1" sz="2100"/>
          </a:p>
        </p:txBody>
      </p:sp>
      <p:graphicFrame>
        <p:nvGraphicFramePr>
          <p:cNvPr id="269" name="Google Shape;269;p28"/>
          <p:cNvGraphicFramePr/>
          <p:nvPr/>
        </p:nvGraphicFramePr>
        <p:xfrm>
          <a:off x="1911175" y="130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{5F25127A-6013-4E2B-BD68-400BF5F0ED33}</a:tableStyleId>
              </a:tblPr>
              <a:tblGrid>
                <a:gridCol w="1377475"/>
                <a:gridCol w="1565850"/>
                <a:gridCol w="1189150"/>
                <a:gridCol w="1189150"/>
              </a:tblGrid>
              <a:tr h="40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300">
                          <a:solidFill>
                            <a:srgbClr val="08A108"/>
                          </a:solidFill>
                        </a:rPr>
                        <a:t>Costes Actuales</a:t>
                      </a:r>
                      <a:endParaRPr b="1" sz="1300">
                        <a:solidFill>
                          <a:srgbClr val="08A108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300">
                          <a:solidFill>
                            <a:srgbClr val="08A108"/>
                          </a:solidFill>
                        </a:rPr>
                        <a:t>Total Propuesto (€)</a:t>
                      </a:r>
                      <a:endParaRPr b="1" sz="1300">
                        <a:solidFill>
                          <a:srgbClr val="08A108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300">
                          <a:solidFill>
                            <a:srgbClr val="08A108"/>
                          </a:solidFill>
                        </a:rPr>
                        <a:t>Total Final</a:t>
                      </a:r>
                      <a:endParaRPr b="1" sz="1300">
                        <a:solidFill>
                          <a:srgbClr val="08A108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300">
                          <a:solidFill>
                            <a:srgbClr val="08A108"/>
                          </a:solidFill>
                        </a:rPr>
                        <a:t>(€) </a:t>
                      </a:r>
                      <a:endParaRPr b="1" sz="1300">
                        <a:solidFill>
                          <a:srgbClr val="08A108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200">
                          <a:solidFill>
                            <a:srgbClr val="08A108"/>
                          </a:solidFill>
                        </a:rPr>
                        <a:t>Comentarios</a:t>
                      </a:r>
                      <a:endParaRPr b="1" sz="1200">
                        <a:solidFill>
                          <a:srgbClr val="08A108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/>
                        <a:t>Recursos Humanos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/>
                        <a:t>4,540€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/>
                        <a:t>4,540</a:t>
                      </a:r>
                      <a:r>
                        <a:rPr lang="es-419" sz="1300">
                          <a:solidFill>
                            <a:schemeClr val="dk1"/>
                          </a:solidFill>
                        </a:rPr>
                        <a:t>€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>
                          <a:solidFill>
                            <a:schemeClr val="dk1"/>
                          </a:solidFill>
                        </a:rPr>
                        <a:t>Según propuesta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/>
                        <a:t>Recursos Físicos y técnicos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/>
                        <a:t>2,750€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/>
                        <a:t>200</a:t>
                      </a:r>
                      <a:r>
                        <a:rPr lang="es-419" sz="1300">
                          <a:solidFill>
                            <a:schemeClr val="dk1"/>
                          </a:solidFill>
                        </a:rPr>
                        <a:t>0€ sobrante 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/>
                        <a:t>75</a:t>
                      </a:r>
                      <a:r>
                        <a:rPr lang="es-419" sz="1300"/>
                        <a:t>0</a:t>
                      </a:r>
                      <a:r>
                        <a:rPr lang="es-419" sz="1300">
                          <a:solidFill>
                            <a:schemeClr val="dk1"/>
                          </a:solidFill>
                        </a:rPr>
                        <a:t>€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/>
                        <a:t>Ahorro en dispositivos electrónicos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/>
                        <a:t>Servicios Externos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/>
                        <a:t>1,645€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/>
                        <a:t>1645</a:t>
                      </a:r>
                      <a:r>
                        <a:rPr lang="es-419" sz="1300">
                          <a:solidFill>
                            <a:schemeClr val="dk1"/>
                          </a:solidFill>
                        </a:rPr>
                        <a:t>€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/>
                        <a:t>Según propuesta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300"/>
                        <a:t>Total</a:t>
                      </a:r>
                      <a:endParaRPr b="1" sz="13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8A10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300"/>
                        <a:t>8,935</a:t>
                      </a:r>
                      <a:r>
                        <a:rPr b="1" lang="es-419" sz="1300">
                          <a:solidFill>
                            <a:schemeClr val="dk1"/>
                          </a:solidFill>
                        </a:rPr>
                        <a:t>€</a:t>
                      </a:r>
                      <a:endParaRPr b="1" sz="13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8A10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300"/>
                        <a:t>6</a:t>
                      </a:r>
                      <a:r>
                        <a:rPr b="1" lang="es-419" sz="1300"/>
                        <a:t>,935</a:t>
                      </a:r>
                      <a:r>
                        <a:rPr b="1" lang="es-419" sz="1300">
                          <a:solidFill>
                            <a:schemeClr val="dk1"/>
                          </a:solidFill>
                        </a:rPr>
                        <a:t>€</a:t>
                      </a:r>
                      <a:endParaRPr b="1" sz="13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8A10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300"/>
                        <a:t>77</a:t>
                      </a:r>
                      <a:r>
                        <a:rPr b="1" lang="es-419" sz="1300"/>
                        <a:t>% del presupuesto</a:t>
                      </a:r>
                      <a:endParaRPr b="1" sz="13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8A10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/>
          <p:nvPr/>
        </p:nvSpPr>
        <p:spPr>
          <a:xfrm>
            <a:off x="1085854" y="233138"/>
            <a:ext cx="697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500">
                <a:solidFill>
                  <a:srgbClr val="08A108"/>
                </a:solidFill>
                <a:latin typeface="Inter"/>
                <a:ea typeface="Inter"/>
                <a:cs typeface="Inter"/>
                <a:sym typeface="Inter"/>
              </a:rPr>
              <a:t>PROGRESIÓN</a:t>
            </a:r>
            <a:r>
              <a:rPr b="1" lang="es-419" sz="2500">
                <a:solidFill>
                  <a:srgbClr val="08A10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s-419" sz="2500">
                <a:solidFill>
                  <a:srgbClr val="08A108"/>
                </a:solidFill>
                <a:latin typeface="Inter"/>
                <a:ea typeface="Inter"/>
                <a:cs typeface="Inter"/>
                <a:sym typeface="Inter"/>
              </a:rPr>
              <a:t>DEL</a:t>
            </a:r>
            <a:r>
              <a:rPr b="1" lang="es-419" sz="2500">
                <a:solidFill>
                  <a:srgbClr val="08A10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s-419" sz="2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PROYECTO</a:t>
            </a:r>
            <a:endParaRPr b="1"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5" name="Google Shape;275;p29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8251"/>
            <a:ext cx="4572000" cy="2827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58218"/>
            <a:ext cx="4572000" cy="2827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1" name="Google Shape;281;p30"/>
          <p:cNvGraphicFramePr/>
          <p:nvPr/>
        </p:nvGraphicFramePr>
        <p:xfrm>
          <a:off x="306163" y="103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{5F25127A-6013-4E2B-BD68-400BF5F0ED33}</a:tableStyleId>
              </a:tblPr>
              <a:tblGrid>
                <a:gridCol w="1798225"/>
                <a:gridCol w="6733450"/>
              </a:tblGrid>
              <a:tr h="2848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900"/>
                        <a:t>Nombre + ID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PE2E-01-Odyssey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848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900"/>
                        <a:t>Autores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Rodrigo de la Blanca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4068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900"/>
                        <a:t>Objetivo(s) de Prueba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-Simbiosis entre Usuarios, los Proveedores, y aplicación. -Funcionamiento de creación de paquetes únicos </a:t>
                      </a:r>
                      <a:endParaRPr sz="9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- Seguridad del sistema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8951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900"/>
                        <a:t>Expectativas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- Funcionalidad coherente y simple. Sin desconocidos. </a:t>
                      </a:r>
                      <a:endParaRPr sz="9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- Creación correcta de los paquetes a través de las preferencias ingresadas por los usuarios</a:t>
                      </a:r>
                      <a:endParaRPr sz="9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- Los proveedores tendrán acceso parcial a los viajeros que hayan comprado el servicio y sus paquetes  </a:t>
                      </a:r>
                      <a:endParaRPr sz="9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- Los super-usuarios podrán crear y visualizar nuevos paquetes </a:t>
                      </a:r>
                      <a:endParaRPr sz="9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- Los usuarios podrán crear y visualizar nuevos paquetes </a:t>
                      </a:r>
                      <a:endParaRPr sz="9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- Los paquetes tendrán acceso parcial a los usuarios y proveedores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0172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900"/>
                        <a:t>Instrucciones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- Acceso de sesión de los viajeros y proveedores a la aplicación</a:t>
                      </a:r>
                      <a:endParaRPr sz="9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- Creación de los paquetes de viaje </a:t>
                      </a:r>
                      <a:endParaRPr sz="9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- Creación de viajero</a:t>
                      </a:r>
                      <a:endParaRPr sz="9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- Creación de proveedores </a:t>
                      </a:r>
                      <a:endParaRPr sz="9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- Creación de super-usuarios</a:t>
                      </a:r>
                      <a:endParaRPr sz="9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- Login de usuario y proveedores</a:t>
                      </a:r>
                      <a:endParaRPr sz="9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- Visualización de paquetes por viajero y proveedor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289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900"/>
                        <a:t>Requisitos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- Base de datos de Proveedores, destinos y viajeros</a:t>
                      </a:r>
                      <a:endParaRPr sz="9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- Base de datos de Super-usuarios</a:t>
                      </a:r>
                      <a:endParaRPr sz="9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- Controlador de fichero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848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900"/>
                        <a:t>Tiempo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2 horas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848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900"/>
                        <a:t>Coste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€ 35/hora (salario/hora del encargado de documentación y calidad); 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4068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900"/>
                        <a:t>Resultado Obtenido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/>
                        <a:t>El proyecto se concluyó con gran éxito, cada expectativa esperada fue superada. Los objetivos planteados por el equipo se alcanzaron en su totalidad, dando unos resultados fantásticos. 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2" name="Google Shape;282;p30"/>
          <p:cNvSpPr txBox="1"/>
          <p:nvPr/>
        </p:nvSpPr>
        <p:spPr>
          <a:xfrm>
            <a:off x="3017550" y="0"/>
            <a:ext cx="31089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FICHA E2E (SISTEMA)</a:t>
            </a:r>
            <a:endParaRPr b="1"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4572000" y="-83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and Green Modern Tech Branding Kit Presentation">
  <a:themeElements>
    <a:clrScheme name="Office">
      <a:dk1>
        <a:srgbClr val="0D2243"/>
      </a:dk1>
      <a:lt1>
        <a:srgbClr val="FFFFFF"/>
      </a:lt1>
      <a:dk2>
        <a:srgbClr val="888888"/>
      </a:dk2>
      <a:lt2>
        <a:srgbClr val="00FFA3"/>
      </a:lt2>
      <a:accent1>
        <a:srgbClr val="0D2243"/>
      </a:accent1>
      <a:accent2>
        <a:srgbClr val="F5F5F7"/>
      </a:accent2>
      <a:accent3>
        <a:srgbClr val="00FFA3"/>
      </a:accent3>
      <a:accent4>
        <a:srgbClr val="0D2243"/>
      </a:accent4>
      <a:accent5>
        <a:srgbClr val="98A1AF"/>
      </a:accent5>
      <a:accent6>
        <a:srgbClr val="F5F5F7"/>
      </a:accent6>
      <a:hlink>
        <a:srgbClr val="0D224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